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1"/>
  </p:notesMasterIdLst>
  <p:sldIdLst>
    <p:sldId id="256" r:id="rId2"/>
    <p:sldId id="258" r:id="rId3"/>
    <p:sldId id="29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99" r:id="rId14"/>
    <p:sldId id="300" r:id="rId15"/>
    <p:sldId id="268" r:id="rId16"/>
    <p:sldId id="269" r:id="rId17"/>
    <p:sldId id="301" r:id="rId18"/>
    <p:sldId id="270" r:id="rId19"/>
    <p:sldId id="302" r:id="rId20"/>
    <p:sldId id="303" r:id="rId21"/>
    <p:sldId id="272" r:id="rId22"/>
    <p:sldId id="273" r:id="rId23"/>
    <p:sldId id="274" r:id="rId24"/>
    <p:sldId id="275" r:id="rId25"/>
    <p:sldId id="279" r:id="rId26"/>
    <p:sldId id="280" r:id="rId27"/>
    <p:sldId id="281" r:id="rId28"/>
    <p:sldId id="287" r:id="rId29"/>
    <p:sldId id="282" r:id="rId30"/>
    <p:sldId id="288" r:id="rId31"/>
    <p:sldId id="286" r:id="rId32"/>
    <p:sldId id="284" r:id="rId33"/>
    <p:sldId id="289" r:id="rId34"/>
    <p:sldId id="290" r:id="rId35"/>
    <p:sldId id="292" r:id="rId36"/>
    <p:sldId id="293" r:id="rId37"/>
    <p:sldId id="294" r:id="rId38"/>
    <p:sldId id="305" r:id="rId39"/>
    <p:sldId id="295" r:id="rId40"/>
    <p:sldId id="296" r:id="rId41"/>
    <p:sldId id="297" r:id="rId42"/>
    <p:sldId id="312" r:id="rId43"/>
    <p:sldId id="304" r:id="rId44"/>
    <p:sldId id="306" r:id="rId45"/>
    <p:sldId id="307" r:id="rId46"/>
    <p:sldId id="308" r:id="rId47"/>
    <p:sldId id="316" r:id="rId48"/>
    <p:sldId id="317" r:id="rId49"/>
    <p:sldId id="311" r:id="rId5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05D4FE-4CD1-433D-A2FE-6DB9104FDF9E}" type="datetimeFigureOut">
              <a:rPr lang="de-CH" smtClean="0"/>
              <a:pPr/>
              <a:t>23.01.2017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3EB01-1159-48F2-A7E2-2B03972B0D89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65507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CH" smtClean="0"/>
              <a:t>Zuerst mit Ruhe hinsetzen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EB01-1159-48F2-A7E2-2B03972B0D89}" type="slidenum">
              <a:rPr lang="de-CH" smtClean="0"/>
              <a:pPr/>
              <a:t>2</a:t>
            </a:fld>
            <a:endParaRPr lang="de-C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A3EA-9F94-4CD8-A82B-F4A71912AFA2}" type="datetimeFigureOut">
              <a:rPr lang="de-CH" smtClean="0"/>
              <a:pPr/>
              <a:t>23.01.2017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F47C-99D9-44E3-82AE-569C96DC324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A3EA-9F94-4CD8-A82B-F4A71912AFA2}" type="datetimeFigureOut">
              <a:rPr lang="de-CH" smtClean="0"/>
              <a:pPr/>
              <a:t>23.01.2017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F47C-99D9-44E3-82AE-569C96DC324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A3EA-9F94-4CD8-A82B-F4A71912AFA2}" type="datetimeFigureOut">
              <a:rPr lang="de-CH" smtClean="0"/>
              <a:pPr/>
              <a:t>23.01.2017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F47C-99D9-44E3-82AE-569C96DC324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A3EA-9F94-4CD8-A82B-F4A71912AFA2}" type="datetimeFigureOut">
              <a:rPr lang="de-CH" smtClean="0"/>
              <a:pPr/>
              <a:t>23.01.2017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F47C-99D9-44E3-82AE-569C96DC324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A3EA-9F94-4CD8-A82B-F4A71912AFA2}" type="datetimeFigureOut">
              <a:rPr lang="de-CH" smtClean="0"/>
              <a:pPr/>
              <a:t>23.01.2017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F47C-99D9-44E3-82AE-569C96DC324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A3EA-9F94-4CD8-A82B-F4A71912AFA2}" type="datetimeFigureOut">
              <a:rPr lang="de-CH" smtClean="0"/>
              <a:pPr/>
              <a:t>23.01.2017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F47C-99D9-44E3-82AE-569C96DC324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A3EA-9F94-4CD8-A82B-F4A71912AFA2}" type="datetimeFigureOut">
              <a:rPr lang="de-CH" smtClean="0"/>
              <a:pPr/>
              <a:t>23.01.2017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F47C-99D9-44E3-82AE-569C96DC324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A3EA-9F94-4CD8-A82B-F4A71912AFA2}" type="datetimeFigureOut">
              <a:rPr lang="de-CH" smtClean="0"/>
              <a:pPr/>
              <a:t>23.01.2017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F47C-99D9-44E3-82AE-569C96DC324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A3EA-9F94-4CD8-A82B-F4A71912AFA2}" type="datetimeFigureOut">
              <a:rPr lang="de-CH" smtClean="0"/>
              <a:pPr/>
              <a:t>23.01.2017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F47C-99D9-44E3-82AE-569C96DC324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A3EA-9F94-4CD8-A82B-F4A71912AFA2}" type="datetimeFigureOut">
              <a:rPr lang="de-CH" smtClean="0"/>
              <a:pPr/>
              <a:t>23.01.2017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F47C-99D9-44E3-82AE-569C96DC324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A3EA-9F94-4CD8-A82B-F4A71912AFA2}" type="datetimeFigureOut">
              <a:rPr lang="de-CH" smtClean="0"/>
              <a:pPr/>
              <a:t>23.01.2017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F47C-99D9-44E3-82AE-569C96DC324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AA3EA-9F94-4CD8-A82B-F4A71912AFA2}" type="datetimeFigureOut">
              <a:rPr lang="de-CH" smtClean="0"/>
              <a:pPr/>
              <a:t>23.01.2017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1F47C-99D9-44E3-82AE-569C96DC324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03648" y="4077072"/>
            <a:ext cx="6552728" cy="2232248"/>
          </a:xfrm>
          <a:noFill/>
        </p:spPr>
        <p:txBody>
          <a:bodyPr>
            <a:noAutofit/>
          </a:bodyPr>
          <a:lstStyle/>
          <a:p>
            <a:r>
              <a:rPr lang="de-CH" sz="4800" dirty="0" smtClean="0">
                <a:solidFill>
                  <a:srgbClr val="FF0000"/>
                </a:solidFill>
                <a:latin typeface="Blackadder ITC" pitchFamily="82" charset="0"/>
              </a:rPr>
              <a:t>Die wahrste und nichts als die wahrste Geschichte unserer Geburt</a:t>
            </a:r>
            <a:endParaRPr lang="de-CH" sz="4800" dirty="0">
              <a:solidFill>
                <a:srgbClr val="FF0000"/>
              </a:solidFill>
              <a:latin typeface="Blackadder ITC" pitchFamily="82" charset="0"/>
            </a:endParaRPr>
          </a:p>
        </p:txBody>
      </p:sp>
      <p:pic>
        <p:nvPicPr>
          <p:cNvPr id="1026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7683500" cy="3365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1816" t="18085" r="25999" b="58537"/>
          <a:stretch>
            <a:fillRect/>
          </a:stretch>
        </p:blipFill>
        <p:spPr bwMode="auto">
          <a:xfrm>
            <a:off x="2843808" y="260648"/>
            <a:ext cx="4104456" cy="636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  <p:sp>
        <p:nvSpPr>
          <p:cNvPr id="5" name="Gleichschenkliges Dreieck 4"/>
          <p:cNvSpPr/>
          <p:nvPr/>
        </p:nvSpPr>
        <p:spPr>
          <a:xfrm rot="13882652">
            <a:off x="6591283" y="2841176"/>
            <a:ext cx="1492752" cy="201622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  <p:sp>
        <p:nvSpPr>
          <p:cNvPr id="14" name="Rechteck 13"/>
          <p:cNvSpPr/>
          <p:nvPr/>
        </p:nvSpPr>
        <p:spPr>
          <a:xfrm>
            <a:off x="611560" y="2132856"/>
            <a:ext cx="7992888" cy="3096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4800" dirty="0" smtClean="0">
                <a:latin typeface="Blackadder ITC" pitchFamily="82" charset="0"/>
              </a:rPr>
              <a:t>Wir haben nach langem Suchen im Keller des </a:t>
            </a:r>
            <a:r>
              <a:rPr lang="de-CH" sz="4800" dirty="0" err="1" smtClean="0">
                <a:latin typeface="Blackadder ITC" pitchFamily="82" charset="0"/>
              </a:rPr>
              <a:t>Restaurtant</a:t>
            </a:r>
            <a:r>
              <a:rPr lang="de-CH" sz="4800" dirty="0" smtClean="0">
                <a:latin typeface="Blackadder ITC" pitchFamily="82" charset="0"/>
              </a:rPr>
              <a:t> </a:t>
            </a:r>
            <a:r>
              <a:rPr lang="de-CH" sz="4800" dirty="0" err="1" smtClean="0">
                <a:latin typeface="Blackadder ITC" pitchFamily="82" charset="0"/>
              </a:rPr>
              <a:t>Fritschi</a:t>
            </a:r>
            <a:r>
              <a:rPr lang="de-CH" sz="4800" dirty="0" smtClean="0">
                <a:latin typeface="Blackadder ITC" pitchFamily="82" charset="0"/>
              </a:rPr>
              <a:t> die beiden originalen Papiere von 1946 und das Armbändchen von 1947 gefunden. </a:t>
            </a:r>
            <a:endParaRPr lang="de-CH" sz="4800" dirty="0">
              <a:latin typeface="Blackadder ITC" pitchFamily="82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971600" y="1772816"/>
            <a:ext cx="78123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4800" dirty="0" smtClean="0">
                <a:latin typeface="Blackadder ITC" pitchFamily="82" charset="0"/>
              </a:rPr>
              <a:t>Dabei stellten unsere forschen Forscher fest, dass es sich dabei nicht um Papiere handelte, sondern um</a:t>
            </a:r>
            <a:endParaRPr lang="de-CH" sz="4800" b="1" dirty="0" smtClean="0">
              <a:solidFill>
                <a:srgbClr val="FF0000"/>
              </a:solidFill>
              <a:latin typeface="Blackadder ITC" pitchFamily="82" charset="0"/>
            </a:endParaRPr>
          </a:p>
          <a:p>
            <a:endParaRPr lang="de-CH" sz="4800" dirty="0" smtClean="0">
              <a:solidFill>
                <a:srgbClr val="FF0000"/>
              </a:solidFill>
              <a:latin typeface="Blackadder ITC" pitchFamily="82" charset="0"/>
            </a:endParaRPr>
          </a:p>
        </p:txBody>
      </p:sp>
      <p:pic>
        <p:nvPicPr>
          <p:cNvPr id="5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  <p:sp>
        <p:nvSpPr>
          <p:cNvPr id="8" name="Rechteck 7"/>
          <p:cNvSpPr/>
          <p:nvPr/>
        </p:nvSpPr>
        <p:spPr>
          <a:xfrm>
            <a:off x="251520" y="4437112"/>
            <a:ext cx="861806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8800" b="1" dirty="0" smtClean="0">
                <a:solidFill>
                  <a:srgbClr val="FF0000"/>
                </a:solidFill>
                <a:latin typeface="Blackadder ITC" pitchFamily="82" charset="0"/>
              </a:rPr>
              <a:t>altägyptische Papyrus</a:t>
            </a:r>
            <a:endParaRPr lang="de-CH" sz="8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700808"/>
            <a:ext cx="8686800" cy="3154362"/>
          </a:xfrm>
        </p:spPr>
        <p:txBody>
          <a:bodyPr>
            <a:normAutofit fontScale="90000"/>
          </a:bodyPr>
          <a:lstStyle/>
          <a:p>
            <a:r>
              <a:rPr lang="de-CH" sz="6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Die </a:t>
            </a:r>
            <a:r>
              <a:rPr lang="de-CH" sz="600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Papyrusse</a:t>
            </a:r>
            <a:r>
              <a:rPr lang="de-CH" sz="6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sind übrigens an der frischen Luft sofort zerfallen</a:t>
            </a:r>
            <a:r>
              <a:rPr lang="de-CH" b="1" dirty="0" smtClean="0">
                <a:solidFill>
                  <a:schemeClr val="accent6">
                    <a:lumMod val="75000"/>
                  </a:schemeClr>
                </a:solidFill>
                <a:latin typeface="Blackadder ITC" pitchFamily="82" charset="0"/>
              </a:rPr>
              <a:t/>
            </a:r>
            <a:br>
              <a:rPr lang="de-CH" b="1" dirty="0" smtClean="0">
                <a:solidFill>
                  <a:schemeClr val="accent6">
                    <a:lumMod val="75000"/>
                  </a:schemeClr>
                </a:solidFill>
                <a:latin typeface="Blackadder ITC" pitchFamily="82" charset="0"/>
              </a:rPr>
            </a:br>
            <a:endParaRPr lang="de-CH" b="1" dirty="0"/>
          </a:p>
        </p:txBody>
      </p:sp>
      <p:pic>
        <p:nvPicPr>
          <p:cNvPr id="4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916832"/>
            <a:ext cx="8568952" cy="2736304"/>
          </a:xfrm>
        </p:spPr>
        <p:txBody>
          <a:bodyPr>
            <a:noAutofit/>
          </a:bodyPr>
          <a:lstStyle/>
          <a:p>
            <a:r>
              <a:rPr lang="de-CH" sz="7200" dirty="0" smtClean="0">
                <a:latin typeface="Blackadder ITC" pitchFamily="82" charset="0"/>
              </a:rPr>
              <a:t>Die Logische Folgerung aus den bisherigen akribischen Beobachtungen</a:t>
            </a:r>
            <a:endParaRPr lang="de-CH" sz="7200" dirty="0">
              <a:latin typeface="Blackadder ITC" pitchFamily="82" charset="0"/>
            </a:endParaRPr>
          </a:p>
        </p:txBody>
      </p:sp>
      <p:pic>
        <p:nvPicPr>
          <p:cNvPr id="4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692696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9600" dirty="0" smtClean="0">
                <a:latin typeface="Blackadder ITC" pitchFamily="82" charset="0"/>
              </a:rPr>
              <a:t>      Bei den Zeichen handelt es sich um</a:t>
            </a:r>
            <a:endParaRPr lang="de-CH" sz="9600" dirty="0">
              <a:solidFill>
                <a:srgbClr val="FF0000"/>
              </a:solidFill>
              <a:latin typeface="Blackadder ITC" pitchFamily="82" charset="0"/>
            </a:endParaRPr>
          </a:p>
        </p:txBody>
      </p:sp>
      <p:pic>
        <p:nvPicPr>
          <p:cNvPr id="6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  <p:sp>
        <p:nvSpPr>
          <p:cNvPr id="4" name="Rechteck 3"/>
          <p:cNvSpPr/>
          <p:nvPr/>
        </p:nvSpPr>
        <p:spPr>
          <a:xfrm>
            <a:off x="1115616" y="3501008"/>
            <a:ext cx="72545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CH" sz="9600" dirty="0" smtClean="0">
                <a:solidFill>
                  <a:srgbClr val="FF0000"/>
                </a:solidFill>
                <a:latin typeface="Blackadder ITC" pitchFamily="82" charset="0"/>
              </a:rPr>
              <a:t>Altägyptische </a:t>
            </a:r>
          </a:p>
          <a:p>
            <a:pPr lvl="0" algn="ctr"/>
            <a:r>
              <a:rPr lang="de-CH" sz="9600" dirty="0" smtClean="0">
                <a:solidFill>
                  <a:srgbClr val="FF0000"/>
                </a:solidFill>
                <a:latin typeface="Blackadder ITC" pitchFamily="82" charset="0"/>
              </a:rPr>
              <a:t>     Hieroglyphen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27267" t="33923" r="63978" b="54647"/>
          <a:stretch>
            <a:fillRect/>
          </a:stretch>
        </p:blipFill>
        <p:spPr bwMode="auto">
          <a:xfrm>
            <a:off x="4355976" y="1580794"/>
            <a:ext cx="988110" cy="91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l="85533" t="49532" r="6385" b="37133"/>
          <a:stretch>
            <a:fillRect/>
          </a:stretch>
        </p:blipFill>
        <p:spPr bwMode="auto">
          <a:xfrm>
            <a:off x="4427983" y="2436890"/>
            <a:ext cx="912101" cy="106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 l="40741" t="68582" r="52524" b="21893"/>
          <a:stretch>
            <a:fillRect/>
          </a:stretch>
        </p:blipFill>
        <p:spPr bwMode="auto">
          <a:xfrm>
            <a:off x="4427984" y="3573016"/>
            <a:ext cx="760084" cy="76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/>
          <a:srcRect l="49838" t="68582" r="38039" b="22845"/>
          <a:stretch>
            <a:fillRect/>
          </a:stretch>
        </p:blipFill>
        <p:spPr bwMode="auto">
          <a:xfrm>
            <a:off x="4211960" y="4113076"/>
            <a:ext cx="1368152" cy="68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/>
          <a:srcRect l="62634" t="68582" r="34672" b="23207"/>
          <a:stretch>
            <a:fillRect/>
          </a:stretch>
        </p:blipFill>
        <p:spPr bwMode="auto">
          <a:xfrm>
            <a:off x="4572000" y="4690661"/>
            <a:ext cx="304034" cy="65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 cstate="print"/>
          <a:srcRect l="62634" t="68582" r="34672" b="23207"/>
          <a:stretch>
            <a:fillRect/>
          </a:stretch>
        </p:blipFill>
        <p:spPr bwMode="auto">
          <a:xfrm>
            <a:off x="4572000" y="5373216"/>
            <a:ext cx="288032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27613" t="12021" r="65652" b="74644"/>
          <a:stretch>
            <a:fillRect/>
          </a:stretch>
        </p:blipFill>
        <p:spPr bwMode="auto">
          <a:xfrm>
            <a:off x="4499992" y="548680"/>
            <a:ext cx="72008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2276872"/>
            <a:ext cx="8507288" cy="2938338"/>
          </a:xfrm>
        </p:spPr>
        <p:txBody>
          <a:bodyPr>
            <a:noAutofit/>
          </a:bodyPr>
          <a:lstStyle/>
          <a:p>
            <a:r>
              <a:rPr lang="de-CH" sz="5400" dirty="0" smtClean="0">
                <a:latin typeface="Blackadder ITC" pitchFamily="82" charset="0"/>
              </a:rPr>
              <a:t>Wo Hieroglyphen auftauchen, ist der </a:t>
            </a:r>
            <a:r>
              <a:rPr lang="de-CH" sz="5400" b="1" dirty="0" smtClean="0">
                <a:solidFill>
                  <a:srgbClr val="FF0000"/>
                </a:solidFill>
                <a:latin typeface="Blackadder ITC" pitchFamily="82" charset="0"/>
              </a:rPr>
              <a:t>STEIN</a:t>
            </a:r>
            <a:r>
              <a:rPr lang="de-CH" sz="5400" dirty="0" smtClean="0">
                <a:latin typeface="Blackadder ITC" pitchFamily="82" charset="0"/>
              </a:rPr>
              <a:t> von </a:t>
            </a:r>
            <a:r>
              <a:rPr lang="de-CH" sz="5400" b="1" dirty="0" smtClean="0">
                <a:solidFill>
                  <a:srgbClr val="FF0000"/>
                </a:solidFill>
                <a:latin typeface="Blackadder ITC" pitchFamily="82" charset="0"/>
              </a:rPr>
              <a:t>ROSETTE</a:t>
            </a:r>
            <a:r>
              <a:rPr lang="de-CH" sz="5400" dirty="0" smtClean="0">
                <a:latin typeface="Blackadder ITC" pitchFamily="82" charset="0"/>
              </a:rPr>
              <a:t> </a:t>
            </a:r>
            <a:br>
              <a:rPr lang="de-CH" sz="5400" dirty="0" smtClean="0">
                <a:latin typeface="Blackadder ITC" pitchFamily="82" charset="0"/>
              </a:rPr>
            </a:br>
            <a:r>
              <a:rPr lang="de-CH" sz="5400" dirty="0" smtClean="0">
                <a:latin typeface="Blackadder ITC" pitchFamily="82" charset="0"/>
              </a:rPr>
              <a:t>nicht weit</a:t>
            </a:r>
            <a:endParaRPr lang="de-CH" sz="5400" dirty="0">
              <a:latin typeface="Blackadder ITC" pitchFamily="82" charset="0"/>
            </a:endParaRPr>
          </a:p>
        </p:txBody>
      </p:sp>
      <p:pic>
        <p:nvPicPr>
          <p:cNvPr id="4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1111" t="1259" r="5556" b="30752"/>
          <a:stretch>
            <a:fillRect/>
          </a:stretch>
        </p:blipFill>
        <p:spPr bwMode="auto">
          <a:xfrm>
            <a:off x="3275856" y="764704"/>
            <a:ext cx="324036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  <p:sp>
        <p:nvSpPr>
          <p:cNvPr id="8" name="Rechteck 7"/>
          <p:cNvSpPr/>
          <p:nvPr/>
        </p:nvSpPr>
        <p:spPr>
          <a:xfrm>
            <a:off x="2483768" y="479715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CH" sz="4800" dirty="0" smtClean="0"/>
              <a:t>Stein von Rosette</a:t>
            </a:r>
            <a:br>
              <a:rPr lang="de-CH" sz="4800" dirty="0" smtClean="0"/>
            </a:br>
            <a:r>
              <a:rPr lang="de-CH" dirty="0" smtClean="0"/>
              <a:t/>
            </a:r>
            <a:br>
              <a:rPr lang="de-CH" dirty="0" smtClean="0"/>
            </a:br>
            <a:r>
              <a:rPr lang="de-CH" sz="2400" dirty="0" smtClean="0"/>
              <a:t>196 vor Christus</a:t>
            </a:r>
            <a:endParaRPr lang="de-CH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2420888"/>
            <a:ext cx="8496944" cy="2520280"/>
          </a:xfrm>
        </p:spPr>
        <p:txBody>
          <a:bodyPr>
            <a:noAutofit/>
          </a:bodyPr>
          <a:lstStyle/>
          <a:p>
            <a:r>
              <a:rPr lang="de-CH" sz="6000" dirty="0" smtClean="0">
                <a:solidFill>
                  <a:srgbClr val="FF0000"/>
                </a:solidFill>
                <a:latin typeface="Blackadder ITC" pitchFamily="82" charset="0"/>
              </a:rPr>
              <a:t>1799</a:t>
            </a:r>
            <a:r>
              <a:rPr lang="de-CH" sz="6000" dirty="0" smtClean="0">
                <a:latin typeface="Blackadder ITC" pitchFamily="82" charset="0"/>
              </a:rPr>
              <a:t> durch napoleonische Truppen in Ägypten entdeckt, ermöglichte er </a:t>
            </a:r>
            <a:r>
              <a:rPr lang="de-CH" sz="6000" dirty="0" smtClean="0">
                <a:solidFill>
                  <a:srgbClr val="FF0000"/>
                </a:solidFill>
                <a:latin typeface="Blackadder ITC" pitchFamily="82" charset="0"/>
              </a:rPr>
              <a:t>1822</a:t>
            </a:r>
            <a:r>
              <a:rPr lang="de-CH" sz="6000" dirty="0" smtClean="0">
                <a:latin typeface="Blackadder ITC" pitchFamily="82" charset="0"/>
              </a:rPr>
              <a:t> erstmals das Lesen der ägyptischen </a:t>
            </a:r>
            <a:r>
              <a:rPr lang="de-CH" sz="6000" dirty="0" err="1" smtClean="0">
                <a:latin typeface="Blackadder ITC" pitchFamily="82" charset="0"/>
              </a:rPr>
              <a:t>Hierogyphen</a:t>
            </a:r>
            <a:endParaRPr lang="de-CH" sz="6000" dirty="0">
              <a:latin typeface="Blackadder ITC" pitchFamily="82" charset="0"/>
            </a:endParaRPr>
          </a:p>
        </p:txBody>
      </p:sp>
      <p:pic>
        <p:nvPicPr>
          <p:cNvPr id="4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0"/>
            <a:ext cx="2088232" cy="914680"/>
          </a:xfrm>
          <a:prstGeom prst="rect">
            <a:avLst/>
          </a:prstGeom>
          <a:noFill/>
        </p:spPr>
      </p:pic>
      <p:sp>
        <p:nvSpPr>
          <p:cNvPr id="7" name="Rechteck 6"/>
          <p:cNvSpPr/>
          <p:nvPr/>
        </p:nvSpPr>
        <p:spPr>
          <a:xfrm>
            <a:off x="1187624" y="1988840"/>
            <a:ext cx="71287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5400" dirty="0" smtClean="0">
                <a:solidFill>
                  <a:srgbClr val="FF0000"/>
                </a:solidFill>
                <a:latin typeface="Blackadder ITC" pitchFamily="82" charset="0"/>
              </a:rPr>
              <a:t>Zuerst </a:t>
            </a:r>
            <a:r>
              <a:rPr lang="de-CH" sz="5400" dirty="0" err="1" smtClean="0">
                <a:solidFill>
                  <a:srgbClr val="FF0000"/>
                </a:solidFill>
                <a:latin typeface="Blackadder ITC" pitchFamily="82" charset="0"/>
              </a:rPr>
              <a:t>Lugumulike</a:t>
            </a:r>
            <a:r>
              <a:rPr lang="de-CH" sz="5400" dirty="0" smtClean="0">
                <a:solidFill>
                  <a:srgbClr val="FF0000"/>
                </a:solidFill>
                <a:latin typeface="Blackadder ITC" pitchFamily="82" charset="0"/>
              </a:rPr>
              <a:t> sich     </a:t>
            </a:r>
          </a:p>
          <a:p>
            <a:pPr algn="ctr"/>
            <a:r>
              <a:rPr lang="de-CH" sz="5400" dirty="0" smtClean="0">
                <a:solidFill>
                  <a:srgbClr val="FF0000"/>
                </a:solidFill>
                <a:latin typeface="Blackadder ITC" pitchFamily="82" charset="0"/>
              </a:rPr>
              <a:t>hinsetzen und Alles mit Ruhe </a:t>
            </a:r>
          </a:p>
          <a:p>
            <a:pPr algn="ctr"/>
            <a:r>
              <a:rPr lang="de-CH" sz="5400" dirty="0" smtClean="0">
                <a:solidFill>
                  <a:srgbClr val="FF0000"/>
                </a:solidFill>
                <a:latin typeface="Blackadder ITC" pitchFamily="82" charset="0"/>
              </a:rPr>
              <a:t>auf sich einwirken lassen,</a:t>
            </a:r>
          </a:p>
          <a:p>
            <a:pPr algn="ctr"/>
            <a:r>
              <a:rPr lang="de-CH" sz="5400" dirty="0" smtClean="0">
                <a:solidFill>
                  <a:srgbClr val="FF0000"/>
                </a:solidFill>
                <a:latin typeface="Blackadder ITC" pitchFamily="82" charset="0"/>
              </a:rPr>
              <a:t> ist nun die erste  Sache</a:t>
            </a:r>
            <a:endParaRPr lang="de-CH" sz="5400" dirty="0"/>
          </a:p>
        </p:txBody>
      </p:sp>
      <p:pic>
        <p:nvPicPr>
          <p:cNvPr id="10" name="Picture 2" descr="Lugumu%20Fressgelage%201995"/>
          <p:cNvPicPr>
            <a:picLocks noChangeAspect="1" noChangeArrowheads="1"/>
          </p:cNvPicPr>
          <p:nvPr/>
        </p:nvPicPr>
        <p:blipFill>
          <a:blip r:embed="rId4" cstate="print"/>
          <a:srcRect l="909" t="2470" r="909" b="1201"/>
          <a:stretch>
            <a:fillRect/>
          </a:stretch>
        </p:blipFill>
        <p:spPr bwMode="auto">
          <a:xfrm>
            <a:off x="683568" y="1052736"/>
            <a:ext cx="7776864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1111" t="1259" r="5556" b="30752"/>
          <a:stretch>
            <a:fillRect/>
          </a:stretch>
        </p:blipFill>
        <p:spPr bwMode="auto">
          <a:xfrm>
            <a:off x="3275856" y="0"/>
            <a:ext cx="324036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Gleichschenkliges Dreieck 6"/>
          <p:cNvSpPr/>
          <p:nvPr/>
        </p:nvSpPr>
        <p:spPr>
          <a:xfrm rot="16200000">
            <a:off x="6703480" y="2521656"/>
            <a:ext cx="435313" cy="665824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Gleichschenkliges Dreieck 7"/>
          <p:cNvSpPr/>
          <p:nvPr/>
        </p:nvSpPr>
        <p:spPr>
          <a:xfrm rot="16200000">
            <a:off x="6487456" y="1369528"/>
            <a:ext cx="435313" cy="665824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611560" y="4221088"/>
            <a:ext cx="8136904" cy="792088"/>
          </a:xfrm>
        </p:spPr>
        <p:txBody>
          <a:bodyPr>
            <a:normAutofit/>
          </a:bodyPr>
          <a:lstStyle/>
          <a:p>
            <a:r>
              <a:rPr lang="de-CH" dirty="0" smtClean="0">
                <a:latin typeface="Blackadder ITC" pitchFamily="82" charset="0"/>
              </a:rPr>
              <a:t>Zuunterst ist ein Text in Griechisch verfasst</a:t>
            </a:r>
            <a:endParaRPr lang="de-CH" dirty="0">
              <a:latin typeface="Blackadder ITC" pitchFamily="82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791072" y="5013176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4000" dirty="0" smtClean="0">
                <a:latin typeface="Blackadder ITC" pitchFamily="82" charset="0"/>
              </a:rPr>
              <a:t>In der Mitte folgt derselbe Text in Demotisch</a:t>
            </a:r>
            <a:endParaRPr lang="de-CH" sz="4000" dirty="0"/>
          </a:p>
        </p:txBody>
      </p:sp>
      <p:sp>
        <p:nvSpPr>
          <p:cNvPr id="12" name="Gleichschenkliges Dreieck 11"/>
          <p:cNvSpPr/>
          <p:nvPr/>
        </p:nvSpPr>
        <p:spPr>
          <a:xfrm rot="16200000">
            <a:off x="6199424" y="361416"/>
            <a:ext cx="435313" cy="66582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Rechteck 12"/>
          <p:cNvSpPr/>
          <p:nvPr/>
        </p:nvSpPr>
        <p:spPr>
          <a:xfrm>
            <a:off x="683568" y="5733256"/>
            <a:ext cx="8136904" cy="83099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de-CH" sz="4800" dirty="0" smtClean="0">
                <a:latin typeface="Blackadder ITC" pitchFamily="82" charset="0"/>
              </a:rPr>
              <a:t>Zuoberst in </a:t>
            </a:r>
            <a:r>
              <a:rPr lang="de-CH" sz="4800" dirty="0" err="1" smtClean="0">
                <a:latin typeface="Blackadder ITC" pitchFamily="82" charset="0"/>
              </a:rPr>
              <a:t>äyptischen</a:t>
            </a:r>
            <a:r>
              <a:rPr lang="de-CH" sz="4800" dirty="0" smtClean="0">
                <a:latin typeface="Blackadder ITC" pitchFamily="82" charset="0"/>
              </a:rPr>
              <a:t> </a:t>
            </a:r>
            <a:r>
              <a:rPr lang="de-CH" sz="4800" b="1" dirty="0" smtClean="0">
                <a:latin typeface="Blackadder ITC" pitchFamily="82" charset="0"/>
              </a:rPr>
              <a:t>Hieroglyphen</a:t>
            </a:r>
            <a:endParaRPr lang="de-CH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1" grpId="0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2132856"/>
            <a:ext cx="8568952" cy="3087216"/>
          </a:xfrm>
        </p:spPr>
        <p:txBody>
          <a:bodyPr>
            <a:normAutofit fontScale="90000"/>
          </a:bodyPr>
          <a:lstStyle/>
          <a:p>
            <a:r>
              <a:rPr lang="de-CH" dirty="0" smtClean="0">
                <a:latin typeface="Blackadder ITC" pitchFamily="82" charset="0"/>
              </a:rPr>
              <a:t>Auf dem Stein von Rosette sind die  Zeichen </a:t>
            </a:r>
            <a:br>
              <a:rPr lang="de-CH" dirty="0" smtClean="0">
                <a:latin typeface="Blackadder ITC" pitchFamily="82" charset="0"/>
              </a:rPr>
            </a:br>
            <a:r>
              <a:rPr lang="de-CH" dirty="0" smtClean="0">
                <a:solidFill>
                  <a:srgbClr val="FF0000"/>
                </a:solidFill>
              </a:rPr>
              <a:t>IIII  IIIIIII  I  </a:t>
            </a:r>
            <a:r>
              <a:rPr lang="de-CH" dirty="0" err="1" smtClean="0">
                <a:solidFill>
                  <a:srgbClr val="FF0000"/>
                </a:solidFill>
              </a:rPr>
              <a:t>I</a:t>
            </a:r>
            <a:r>
              <a:rPr lang="de-CH" dirty="0" smtClean="0">
                <a:solidFill>
                  <a:srgbClr val="FF0000"/>
                </a:solidFill>
              </a:rPr>
              <a:t>  </a:t>
            </a:r>
            <a:r>
              <a:rPr lang="de-CH" dirty="0" smtClean="0">
                <a:latin typeface="Blackadder ITC" pitchFamily="82" charset="0"/>
              </a:rPr>
              <a:t>als</a:t>
            </a:r>
            <a:r>
              <a:rPr lang="de-CH" dirty="0" smtClean="0"/>
              <a:t> </a:t>
            </a:r>
            <a:r>
              <a:rPr lang="de-CH" dirty="0" smtClean="0">
                <a:latin typeface="Blackadder ITC" pitchFamily="82" charset="0"/>
              </a:rPr>
              <a:t>Zahlen </a:t>
            </a:r>
            <a:r>
              <a:rPr lang="de-CH" b="1" dirty="0" smtClean="0">
                <a:solidFill>
                  <a:srgbClr val="FF0000"/>
                </a:solidFill>
                <a:latin typeface="Blackadder ITC" pitchFamily="82" charset="0"/>
              </a:rPr>
              <a:t>4 7 1 1 </a:t>
            </a:r>
            <a:r>
              <a:rPr lang="de-CH" dirty="0" smtClean="0">
                <a:latin typeface="Blackadder ITC" pitchFamily="82" charset="0"/>
              </a:rPr>
              <a:t>zu erkennen. Damit im Zusammenhang  ist die Rede von </a:t>
            </a:r>
            <a:r>
              <a:rPr lang="de-CH" dirty="0" smtClean="0">
                <a:solidFill>
                  <a:srgbClr val="FF0000"/>
                </a:solidFill>
                <a:latin typeface="Blackadder ITC" pitchFamily="82" charset="0"/>
              </a:rPr>
              <a:t>König </a:t>
            </a:r>
            <a:r>
              <a:rPr lang="de-CH" dirty="0" err="1" smtClean="0">
                <a:solidFill>
                  <a:srgbClr val="FF0000"/>
                </a:solidFill>
                <a:latin typeface="Blackadder ITC" pitchFamily="82" charset="0"/>
              </a:rPr>
              <a:t>Djoser</a:t>
            </a:r>
            <a:r>
              <a:rPr lang="de-CH" dirty="0" smtClean="0">
                <a:solidFill>
                  <a:srgbClr val="FF0000"/>
                </a:solidFill>
                <a:latin typeface="Blackadder ITC" pitchFamily="82" charset="0"/>
              </a:rPr>
              <a:t> </a:t>
            </a:r>
            <a:r>
              <a:rPr lang="de-CH" dirty="0" smtClean="0">
                <a:latin typeface="Blackadder ITC" pitchFamily="82" charset="0"/>
              </a:rPr>
              <a:t>der </a:t>
            </a:r>
            <a:r>
              <a:rPr lang="de-CH" dirty="0" smtClean="0">
                <a:solidFill>
                  <a:srgbClr val="FF0000"/>
                </a:solidFill>
                <a:latin typeface="Blackadder ITC" pitchFamily="82" charset="0"/>
              </a:rPr>
              <a:t>2764</a:t>
            </a:r>
            <a:r>
              <a:rPr lang="de-CH" dirty="0" smtClean="0">
                <a:latin typeface="Blackadder ITC" pitchFamily="82" charset="0"/>
              </a:rPr>
              <a:t> vor Christus lebte.</a:t>
            </a:r>
            <a:r>
              <a:rPr lang="de-CH" dirty="0" smtClean="0"/>
              <a:t/>
            </a:r>
            <a:br>
              <a:rPr lang="de-CH" dirty="0" smtClean="0"/>
            </a:br>
            <a:endParaRPr lang="de-CH" dirty="0"/>
          </a:p>
        </p:txBody>
      </p:sp>
      <p:pic>
        <p:nvPicPr>
          <p:cNvPr id="4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628800"/>
            <a:ext cx="8712968" cy="4464496"/>
          </a:xfrm>
        </p:spPr>
        <p:txBody>
          <a:bodyPr>
            <a:noAutofit/>
          </a:bodyPr>
          <a:lstStyle/>
          <a:p>
            <a:r>
              <a:rPr lang="de-CH" sz="9600" b="1" dirty="0" smtClean="0">
                <a:solidFill>
                  <a:srgbClr val="FF0000"/>
                </a:solidFill>
                <a:latin typeface="Blackadder ITC" pitchFamily="82" charset="0"/>
              </a:rPr>
              <a:t>Die Verbindung zu uns ist somit gefunden !!</a:t>
            </a:r>
            <a:endParaRPr lang="de-CH" sz="9600" b="1" dirty="0">
              <a:solidFill>
                <a:srgbClr val="FF0000"/>
              </a:solidFill>
              <a:latin typeface="Blackadder ITC" pitchFamily="82" charset="0"/>
            </a:endParaRPr>
          </a:p>
        </p:txBody>
      </p:sp>
      <p:pic>
        <p:nvPicPr>
          <p:cNvPr id="4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96752"/>
            <a:ext cx="9036496" cy="2808312"/>
          </a:xfrm>
        </p:spPr>
        <p:txBody>
          <a:bodyPr>
            <a:noAutofit/>
          </a:bodyPr>
          <a:lstStyle/>
          <a:p>
            <a:r>
              <a:rPr lang="de-CH" sz="9600" dirty="0" smtClean="0">
                <a:latin typeface="Blackadder ITC" pitchFamily="82" charset="0"/>
              </a:rPr>
              <a:t>1947 – 4711  ergibt </a:t>
            </a:r>
            <a:br>
              <a:rPr lang="de-CH" sz="9600" dirty="0" smtClean="0">
                <a:latin typeface="Blackadder ITC" pitchFamily="82" charset="0"/>
              </a:rPr>
            </a:br>
            <a:r>
              <a:rPr lang="de-CH" sz="9600" dirty="0" smtClean="0">
                <a:solidFill>
                  <a:srgbClr val="FF0000"/>
                </a:solidFill>
                <a:latin typeface="Blackadder ITC" pitchFamily="82" charset="0"/>
              </a:rPr>
              <a:t>2764 v. Christus</a:t>
            </a:r>
            <a:endParaRPr lang="de-CH" sz="9600" dirty="0">
              <a:solidFill>
                <a:srgbClr val="FF0000"/>
              </a:solidFill>
              <a:latin typeface="Blackadder ITC" pitchFamily="82" charset="0"/>
            </a:endParaRPr>
          </a:p>
        </p:txBody>
      </p:sp>
      <p:pic>
        <p:nvPicPr>
          <p:cNvPr id="4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  <p:sp>
        <p:nvSpPr>
          <p:cNvPr id="5" name="Rechteck 4"/>
          <p:cNvSpPr/>
          <p:nvPr/>
        </p:nvSpPr>
        <p:spPr>
          <a:xfrm>
            <a:off x="1619672" y="4437112"/>
            <a:ext cx="625523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4400" dirty="0" smtClean="0">
                <a:latin typeface="Blackadder ITC" pitchFamily="82" charset="0"/>
              </a:rPr>
              <a:t>König </a:t>
            </a:r>
            <a:r>
              <a:rPr lang="de-CH" sz="4400" dirty="0" err="1" smtClean="0">
                <a:solidFill>
                  <a:srgbClr val="FF0000"/>
                </a:solidFill>
                <a:latin typeface="Blackadder ITC" pitchFamily="82" charset="0"/>
              </a:rPr>
              <a:t>Djoser</a:t>
            </a:r>
            <a:r>
              <a:rPr lang="de-CH" sz="4400" dirty="0" smtClean="0">
                <a:latin typeface="Blackadder ITC" pitchFamily="82" charset="0"/>
              </a:rPr>
              <a:t> ist um diese Zeit </a:t>
            </a:r>
          </a:p>
          <a:p>
            <a:r>
              <a:rPr lang="de-CH" sz="4400" dirty="0" smtClean="0">
                <a:latin typeface="Blackadder ITC" pitchFamily="82" charset="0"/>
              </a:rPr>
              <a:t>Herrscher </a:t>
            </a:r>
            <a:r>
              <a:rPr lang="de-CH" sz="4000" dirty="0" smtClean="0">
                <a:latin typeface="Blackadder ITC" pitchFamily="82" charset="0"/>
              </a:rPr>
              <a:t>in Ägypten</a:t>
            </a:r>
            <a:endParaRPr lang="de-CH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1700808"/>
            <a:ext cx="8640960" cy="1296144"/>
          </a:xfrm>
        </p:spPr>
        <p:txBody>
          <a:bodyPr>
            <a:normAutofit fontScale="90000"/>
          </a:bodyPr>
          <a:lstStyle/>
          <a:p>
            <a:r>
              <a:rPr lang="de-CH" sz="7300" dirty="0"/>
              <a:t/>
            </a:r>
            <a:br>
              <a:rPr lang="de-CH" sz="7300" dirty="0"/>
            </a:br>
            <a:endParaRPr lang="de-CH" sz="7300" dirty="0"/>
          </a:p>
        </p:txBody>
      </p:sp>
      <p:pic>
        <p:nvPicPr>
          <p:cNvPr id="4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  <p:sp>
        <p:nvSpPr>
          <p:cNvPr id="5" name="Rechteck 4"/>
          <p:cNvSpPr/>
          <p:nvPr/>
        </p:nvSpPr>
        <p:spPr>
          <a:xfrm>
            <a:off x="395536" y="908720"/>
            <a:ext cx="87484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7200" dirty="0" smtClean="0">
                <a:latin typeface="Blackadder ITC" pitchFamily="82" charset="0"/>
              </a:rPr>
              <a:t>Auf einem </a:t>
            </a:r>
            <a:r>
              <a:rPr lang="de-CH" sz="7200" dirty="0" err="1" smtClean="0">
                <a:latin typeface="Blackadder ITC" pitchFamily="82" charset="0"/>
              </a:rPr>
              <a:t>Hieroglyphenstein</a:t>
            </a:r>
            <a:r>
              <a:rPr lang="de-CH" sz="7200" dirty="0" smtClean="0">
                <a:latin typeface="Blackadder ITC" pitchFamily="82" charset="0"/>
              </a:rPr>
              <a:t> seiner Zeit, der beginnenden </a:t>
            </a:r>
            <a:r>
              <a:rPr lang="de-CH" sz="4000" dirty="0" smtClean="0">
                <a:latin typeface="Aharoni" pitchFamily="2" charset="-79"/>
                <a:cs typeface="Aharoni" pitchFamily="2" charset="-79"/>
              </a:rPr>
              <a:t>II</a:t>
            </a:r>
            <a:r>
              <a:rPr lang="de-CH" sz="7200" dirty="0" smtClean="0">
                <a:latin typeface="Blackadder ITC" pitchFamily="82" charset="0"/>
              </a:rPr>
              <a:t>. Dynastie, entdeckten wir erstaunliches</a:t>
            </a:r>
            <a:endParaRPr lang="de-CH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996952"/>
            <a:ext cx="8229600" cy="1143000"/>
          </a:xfrm>
        </p:spPr>
        <p:txBody>
          <a:bodyPr>
            <a:noAutofit/>
          </a:bodyPr>
          <a:lstStyle/>
          <a:p>
            <a:r>
              <a:rPr lang="de-CH" sz="9600" dirty="0" smtClean="0">
                <a:solidFill>
                  <a:srgbClr val="FF0000"/>
                </a:solidFill>
                <a:latin typeface="Blackadder ITC" pitchFamily="82" charset="0"/>
              </a:rPr>
              <a:t>Eine neue heisse Spur</a:t>
            </a:r>
            <a:endParaRPr lang="de-CH" sz="9600" dirty="0"/>
          </a:p>
        </p:txBody>
      </p:sp>
      <p:pic>
        <p:nvPicPr>
          <p:cNvPr id="4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34" r="709"/>
          <a:stretch>
            <a:fillRect/>
          </a:stretch>
        </p:blipFill>
        <p:spPr bwMode="auto">
          <a:xfrm>
            <a:off x="3033202" y="260648"/>
            <a:ext cx="4131086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  <p:sp>
        <p:nvSpPr>
          <p:cNvPr id="6" name="Gleichschenkliges Dreieck 5"/>
          <p:cNvSpPr/>
          <p:nvPr/>
        </p:nvSpPr>
        <p:spPr>
          <a:xfrm rot="5400000">
            <a:off x="2493476" y="466964"/>
            <a:ext cx="412632" cy="57606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Gleichschenkliges Dreieck 6"/>
          <p:cNvSpPr/>
          <p:nvPr/>
        </p:nvSpPr>
        <p:spPr>
          <a:xfrm rot="5400000">
            <a:off x="3213556" y="3995356"/>
            <a:ext cx="412632" cy="57606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Gleichschenkliges Dreieck 7"/>
          <p:cNvSpPr/>
          <p:nvPr/>
        </p:nvSpPr>
        <p:spPr>
          <a:xfrm rot="5400000">
            <a:off x="3573596" y="2699212"/>
            <a:ext cx="412632" cy="57606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Gleichschenkliges Dreieck 8"/>
          <p:cNvSpPr/>
          <p:nvPr/>
        </p:nvSpPr>
        <p:spPr>
          <a:xfrm rot="5400000">
            <a:off x="2709500" y="5003468"/>
            <a:ext cx="412632" cy="57606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867"/>
          <a:stretch>
            <a:fillRect/>
          </a:stretch>
        </p:blipFill>
        <p:spPr bwMode="auto">
          <a:xfrm>
            <a:off x="2964780" y="260648"/>
            <a:ext cx="4271516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56792"/>
            <a:ext cx="6402048" cy="45259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32849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CH" dirty="0" smtClean="0">
                <a:latin typeface="Blackadder ITC" pitchFamily="82" charset="0"/>
                <a:ea typeface="BatangChe" pitchFamily="49" charset="-127"/>
              </a:rPr>
              <a:t>die Verkörperung des Gottes</a:t>
            </a:r>
            <a:br>
              <a:rPr lang="de-CH" dirty="0" smtClean="0">
                <a:latin typeface="Blackadder ITC" pitchFamily="82" charset="0"/>
                <a:ea typeface="BatangChe" pitchFamily="49" charset="-127"/>
              </a:rPr>
            </a:br>
            <a:endParaRPr lang="de-CH" sz="10700" dirty="0">
              <a:latin typeface="Blackadder ITC" pitchFamily="82" charset="0"/>
              <a:ea typeface="BatangChe" pitchFamily="49" charset="-127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043608" y="2060848"/>
            <a:ext cx="79368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 smtClean="0"/>
              <a:t> </a:t>
            </a:r>
            <a:r>
              <a:rPr lang="de-CH" sz="4000" dirty="0" smtClean="0">
                <a:latin typeface="Blackadder ITC" pitchFamily="82" charset="0"/>
              </a:rPr>
              <a:t>König </a:t>
            </a:r>
            <a:r>
              <a:rPr lang="de-CH" sz="4000" dirty="0" err="1" smtClean="0">
                <a:latin typeface="Blackadder ITC" pitchFamily="82" charset="0"/>
              </a:rPr>
              <a:t>Djoser</a:t>
            </a:r>
            <a:r>
              <a:rPr lang="de-CH" sz="4000" dirty="0" smtClean="0">
                <a:latin typeface="Blackadder ITC" pitchFamily="82" charset="0"/>
              </a:rPr>
              <a:t> ist ab 2772 vor Christus </a:t>
            </a:r>
            <a:endParaRPr lang="de-CH" sz="4000" dirty="0">
              <a:latin typeface="Blackadder ITC" pitchFamily="82" charset="0"/>
            </a:endParaRPr>
          </a:p>
        </p:txBody>
      </p:sp>
      <p:pic>
        <p:nvPicPr>
          <p:cNvPr id="5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  <p:sp>
        <p:nvSpPr>
          <p:cNvPr id="6" name="Rechteck 5"/>
          <p:cNvSpPr/>
          <p:nvPr/>
        </p:nvSpPr>
        <p:spPr>
          <a:xfrm>
            <a:off x="3059832" y="3933056"/>
            <a:ext cx="298831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9600" dirty="0" smtClean="0">
                <a:solidFill>
                  <a:srgbClr val="FF0000"/>
                </a:solidFill>
                <a:latin typeface="Blackadder ITC" pitchFamily="82" charset="0"/>
                <a:ea typeface="BatangChe" pitchFamily="49" charset="-127"/>
              </a:rPr>
              <a:t>Horus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0608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CH" dirty="0" smtClean="0">
                <a:latin typeface="Blackadder ITC" pitchFamily="82" charset="0"/>
              </a:rPr>
              <a:t>Eine erste Spur, </a:t>
            </a:r>
            <a:br>
              <a:rPr lang="de-CH" dirty="0" smtClean="0">
                <a:latin typeface="Blackadder ITC" pitchFamily="82" charset="0"/>
              </a:rPr>
            </a:br>
            <a:r>
              <a:rPr lang="de-CH" dirty="0" smtClean="0">
                <a:latin typeface="Blackadder ITC" pitchFamily="82" charset="0"/>
              </a:rPr>
              <a:t>die absolut aufhorchen lässt:</a:t>
            </a:r>
            <a:endParaRPr lang="de-CH" dirty="0">
              <a:latin typeface="Blackadder ITC" pitchFamily="82" charset="0"/>
            </a:endParaRPr>
          </a:p>
        </p:txBody>
      </p:sp>
      <p:pic>
        <p:nvPicPr>
          <p:cNvPr id="5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2088232" cy="91468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4960" t="3372" r="33870" b="91008"/>
          <a:stretch>
            <a:fillRect/>
          </a:stretch>
        </p:blipFill>
        <p:spPr bwMode="auto">
          <a:xfrm>
            <a:off x="467544" y="4149080"/>
            <a:ext cx="8525747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7884" t="5405" r="7885" b="19818"/>
          <a:stretch>
            <a:fillRect/>
          </a:stretch>
        </p:blipFill>
        <p:spPr bwMode="auto">
          <a:xfrm>
            <a:off x="2627784" y="0"/>
            <a:ext cx="52529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852936"/>
            <a:ext cx="8229600" cy="1143000"/>
          </a:xfrm>
        </p:spPr>
        <p:txBody>
          <a:bodyPr>
            <a:normAutofit/>
          </a:bodyPr>
          <a:lstStyle/>
          <a:p>
            <a:r>
              <a:rPr lang="de-CH" dirty="0" smtClean="0">
                <a:latin typeface="Blackadder ITC" pitchFamily="82" charset="0"/>
              </a:rPr>
              <a:t>Ein Tambourmajor der schönsten Art</a:t>
            </a:r>
            <a:endParaRPr lang="de-CH" dirty="0">
              <a:latin typeface="Blackadder ITC" pitchFamily="82" charset="0"/>
            </a:endParaRPr>
          </a:p>
        </p:txBody>
      </p:sp>
      <p:pic>
        <p:nvPicPr>
          <p:cNvPr id="4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556792"/>
            <a:ext cx="8686800" cy="4018458"/>
          </a:xfrm>
        </p:spPr>
        <p:txBody>
          <a:bodyPr>
            <a:normAutofit/>
          </a:bodyPr>
          <a:lstStyle/>
          <a:p>
            <a:r>
              <a:rPr lang="de-CH" dirty="0" smtClean="0">
                <a:latin typeface="Blackadder ITC" pitchFamily="82" charset="0"/>
              </a:rPr>
              <a:t>Nachdem nun diese erste Sache geklärt ist, folgt nun die grosse Frage, warum die Zahl </a:t>
            </a:r>
            <a:br>
              <a:rPr lang="de-CH" dirty="0" smtClean="0">
                <a:latin typeface="Blackadder ITC" pitchFamily="82" charset="0"/>
              </a:rPr>
            </a:br>
            <a:r>
              <a:rPr lang="de-CH" dirty="0" smtClean="0">
                <a:solidFill>
                  <a:srgbClr val="FF0000"/>
                </a:solidFill>
              </a:rPr>
              <a:t>IIII  IIIIIII  I  </a:t>
            </a:r>
            <a:r>
              <a:rPr lang="de-CH" dirty="0" err="1" smtClean="0">
                <a:solidFill>
                  <a:srgbClr val="FF0000"/>
                </a:solidFill>
              </a:rPr>
              <a:t>I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>
                <a:latin typeface="Blackadder ITC" pitchFamily="82" charset="0"/>
              </a:rPr>
              <a:t>auch auf dem Stein von 2764 vor Christus </a:t>
            </a:r>
            <a:r>
              <a:rPr lang="de-CH" dirty="0"/>
              <a:t/>
            </a:r>
            <a:br>
              <a:rPr lang="de-CH" dirty="0"/>
            </a:br>
            <a:r>
              <a:rPr lang="de-CH" dirty="0" smtClean="0">
                <a:latin typeface="Blackadder ITC" pitchFamily="82" charset="0"/>
              </a:rPr>
              <a:t>eingemeisselt wurde</a:t>
            </a:r>
            <a:endParaRPr lang="de-CH" dirty="0">
              <a:latin typeface="Blackadder ITC" pitchFamily="82" charset="0"/>
            </a:endParaRPr>
          </a:p>
        </p:txBody>
      </p:sp>
      <p:pic>
        <p:nvPicPr>
          <p:cNvPr id="6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2060848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de-CH" sz="4800" dirty="0" smtClean="0">
                <a:latin typeface="Blackadder ITC" pitchFamily="82" charset="0"/>
              </a:rPr>
              <a:t>Wir rücken versuchsweise in das Jahr </a:t>
            </a:r>
            <a:r>
              <a:rPr lang="de-CH" sz="4800" dirty="0" smtClean="0">
                <a:solidFill>
                  <a:srgbClr val="FF0000"/>
                </a:solidFill>
                <a:latin typeface="Blackadder ITC" pitchFamily="82" charset="0"/>
              </a:rPr>
              <a:t>4711 vor Christus </a:t>
            </a:r>
            <a:r>
              <a:rPr lang="de-CH" sz="4800" dirty="0" smtClean="0">
                <a:latin typeface="Blackadder ITC" pitchFamily="82" charset="0"/>
              </a:rPr>
              <a:t>vor und finden wieder</a:t>
            </a:r>
            <a:endParaRPr lang="de-CH" sz="4800" dirty="0">
              <a:latin typeface="Blackadder ITC" pitchFamily="82" charset="0"/>
            </a:endParaRPr>
          </a:p>
        </p:txBody>
      </p:sp>
      <p:pic>
        <p:nvPicPr>
          <p:cNvPr id="4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  <p:sp>
        <p:nvSpPr>
          <p:cNvPr id="5" name="Rechteck 4"/>
          <p:cNvSpPr/>
          <p:nvPr/>
        </p:nvSpPr>
        <p:spPr>
          <a:xfrm>
            <a:off x="539552" y="2996952"/>
            <a:ext cx="82573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6000" dirty="0" smtClean="0">
                <a:solidFill>
                  <a:srgbClr val="FF0000"/>
                </a:solidFill>
                <a:latin typeface="Blackadder ITC" pitchFamily="82" charset="0"/>
              </a:rPr>
              <a:t>Eine erstaunliche </a:t>
            </a:r>
            <a:r>
              <a:rPr lang="de-CH" sz="6000" dirty="0" err="1" smtClean="0">
                <a:solidFill>
                  <a:srgbClr val="FF0000"/>
                </a:solidFill>
                <a:latin typeface="Blackadder ITC" pitchFamily="82" charset="0"/>
              </a:rPr>
              <a:t>weitereSpur</a:t>
            </a:r>
            <a:endParaRPr lang="de-CH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27809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CH" dirty="0" smtClean="0">
                <a:latin typeface="Blackadder ITC" pitchFamily="82" charset="0"/>
              </a:rPr>
              <a:t>Im alten Babylon sind auf einem Stein Keilschriftzeichen</a:t>
            </a:r>
            <a:br>
              <a:rPr lang="de-CH" dirty="0" smtClean="0">
                <a:latin typeface="Blackadder ITC" pitchFamily="82" charset="0"/>
              </a:rPr>
            </a:br>
            <a:r>
              <a:rPr lang="de-CH" dirty="0" err="1" smtClean="0">
                <a:latin typeface="Blackadder ITC" pitchFamily="82" charset="0"/>
              </a:rPr>
              <a:t>eingemeiselt</a:t>
            </a:r>
            <a:r>
              <a:rPr lang="de-CH" dirty="0" smtClean="0">
                <a:latin typeface="Blackadder ITC" pitchFamily="82" charset="0"/>
              </a:rPr>
              <a:t>, </a:t>
            </a:r>
            <a:br>
              <a:rPr lang="de-CH" dirty="0" smtClean="0">
                <a:latin typeface="Blackadder ITC" pitchFamily="82" charset="0"/>
              </a:rPr>
            </a:br>
            <a:r>
              <a:rPr lang="de-CH" dirty="0" smtClean="0">
                <a:latin typeface="Blackadder ITC" pitchFamily="82" charset="0"/>
              </a:rPr>
              <a:t>die bei einem sehr genauen Beobachten </a:t>
            </a:r>
            <a:br>
              <a:rPr lang="de-CH" dirty="0" smtClean="0">
                <a:latin typeface="Blackadder ITC" pitchFamily="82" charset="0"/>
              </a:rPr>
            </a:br>
            <a:r>
              <a:rPr lang="de-CH" dirty="0" smtClean="0">
                <a:latin typeface="Blackadder ITC" pitchFamily="82" charset="0"/>
              </a:rPr>
              <a:t>folgendes zeigen:</a:t>
            </a:r>
            <a:endParaRPr lang="de-CH" dirty="0">
              <a:latin typeface="Blackadder ITC" pitchFamily="82" charset="0"/>
            </a:endParaRPr>
          </a:p>
        </p:txBody>
      </p:sp>
      <p:pic>
        <p:nvPicPr>
          <p:cNvPr id="4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3202" y="332656"/>
            <a:ext cx="416198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  <p:sp>
        <p:nvSpPr>
          <p:cNvPr id="6" name="Gleichschenkliges Dreieck 5"/>
          <p:cNvSpPr/>
          <p:nvPr/>
        </p:nvSpPr>
        <p:spPr>
          <a:xfrm rot="20885620">
            <a:off x="4655149" y="1964959"/>
            <a:ext cx="556648" cy="864096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41302" t="23387" r="52905" b="72674"/>
          <a:stretch>
            <a:fillRect/>
          </a:stretch>
        </p:blipFill>
        <p:spPr bwMode="auto">
          <a:xfrm>
            <a:off x="3923928" y="2132856"/>
            <a:ext cx="230425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41302" t="23387" r="52905" b="72674"/>
          <a:stretch>
            <a:fillRect/>
          </a:stretch>
        </p:blipFill>
        <p:spPr bwMode="auto">
          <a:xfrm>
            <a:off x="2051720" y="296652"/>
            <a:ext cx="6561348" cy="656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005064"/>
            <a:ext cx="504056" cy="347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501008"/>
            <a:ext cx="104432" cy="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60648"/>
            <a:ext cx="9144000" cy="6304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996952"/>
            <a:ext cx="8229600" cy="1143000"/>
          </a:xfrm>
        </p:spPr>
        <p:txBody>
          <a:bodyPr>
            <a:noAutofit/>
          </a:bodyPr>
          <a:lstStyle/>
          <a:p>
            <a:r>
              <a:rPr lang="de-CH" sz="9600" dirty="0" smtClean="0">
                <a:solidFill>
                  <a:srgbClr val="FF0000"/>
                </a:solidFill>
                <a:latin typeface="Blackadder ITC" pitchFamily="82" charset="0"/>
              </a:rPr>
              <a:t>Damit aber noch nicht genug</a:t>
            </a:r>
            <a:endParaRPr lang="de-CH" sz="9600" dirty="0">
              <a:solidFill>
                <a:srgbClr val="FF0000"/>
              </a:solidFill>
              <a:latin typeface="Blackadder ITC" pitchFamily="82" charset="0"/>
            </a:endParaRPr>
          </a:p>
        </p:txBody>
      </p:sp>
      <p:pic>
        <p:nvPicPr>
          <p:cNvPr id="4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39" y="332656"/>
            <a:ext cx="4113015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  <p:sp>
        <p:nvSpPr>
          <p:cNvPr id="6" name="Gleichschenkliges Dreieck 5"/>
          <p:cNvSpPr/>
          <p:nvPr/>
        </p:nvSpPr>
        <p:spPr>
          <a:xfrm rot="20691333">
            <a:off x="5224302" y="4561173"/>
            <a:ext cx="484640" cy="64807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60648"/>
            <a:ext cx="4387585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Gleichschenkliges Dreieck 5"/>
          <p:cNvSpPr/>
          <p:nvPr/>
        </p:nvSpPr>
        <p:spPr>
          <a:xfrm rot="15021496">
            <a:off x="5625958" y="1991073"/>
            <a:ext cx="360040" cy="50405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Gleichschenkliges Dreieck 8"/>
          <p:cNvSpPr/>
          <p:nvPr/>
        </p:nvSpPr>
        <p:spPr>
          <a:xfrm>
            <a:off x="4932040" y="836712"/>
            <a:ext cx="360040" cy="504056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260648"/>
            <a:ext cx="4355529" cy="640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Gleichschenkliges Dreieck 10"/>
          <p:cNvSpPr/>
          <p:nvPr/>
        </p:nvSpPr>
        <p:spPr>
          <a:xfrm rot="10800000">
            <a:off x="4644008" y="836712"/>
            <a:ext cx="1060704" cy="136815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2995" t="81553" r="30670" b="14237"/>
          <a:stretch>
            <a:fillRect/>
          </a:stretch>
        </p:blipFill>
        <p:spPr bwMode="auto">
          <a:xfrm>
            <a:off x="3347864" y="2276872"/>
            <a:ext cx="316835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hteck 4"/>
          <p:cNvSpPr/>
          <p:nvPr/>
        </p:nvSpPr>
        <p:spPr>
          <a:xfrm>
            <a:off x="4860032" y="2564904"/>
            <a:ext cx="72008" cy="720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62995" t="81553" r="30670" b="14237"/>
          <a:stretch>
            <a:fillRect/>
          </a:stretch>
        </p:blipFill>
        <p:spPr bwMode="auto">
          <a:xfrm>
            <a:off x="2123728" y="332656"/>
            <a:ext cx="5874512" cy="574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hteck 13"/>
          <p:cNvSpPr/>
          <p:nvPr/>
        </p:nvSpPr>
        <p:spPr>
          <a:xfrm>
            <a:off x="4860032" y="980728"/>
            <a:ext cx="216024" cy="216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-1130" t="5102" r="1300" b="67347"/>
          <a:stretch>
            <a:fillRect/>
          </a:stretch>
        </p:blipFill>
        <p:spPr bwMode="auto">
          <a:xfrm>
            <a:off x="1475656" y="404664"/>
            <a:ext cx="6840760" cy="2670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11742" t="32452" r="25244" b="64366"/>
          <a:stretch>
            <a:fillRect/>
          </a:stretch>
        </p:blipFill>
        <p:spPr bwMode="auto">
          <a:xfrm>
            <a:off x="1835696" y="3356992"/>
            <a:ext cx="6552728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 l="11430" t="35695" r="44754" b="59591"/>
          <a:stretch>
            <a:fillRect/>
          </a:stretch>
        </p:blipFill>
        <p:spPr bwMode="auto">
          <a:xfrm>
            <a:off x="2987824" y="2564904"/>
            <a:ext cx="331236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/>
          <a:srcRect l="464" t="41500" r="1426" b="37622"/>
          <a:stretch>
            <a:fillRect/>
          </a:stretch>
        </p:blipFill>
        <p:spPr bwMode="auto">
          <a:xfrm>
            <a:off x="1187624" y="4221088"/>
            <a:ext cx="741682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 l="16456" t="38859" r="82965" b="60745"/>
          <a:stretch>
            <a:fillRect/>
          </a:stretch>
        </p:blipFill>
        <p:spPr bwMode="auto">
          <a:xfrm flipH="1" flipV="1">
            <a:off x="2411760" y="1700808"/>
            <a:ext cx="22322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16456" t="38859" r="82965" b="60745"/>
          <a:stretch>
            <a:fillRect/>
          </a:stretch>
        </p:blipFill>
        <p:spPr bwMode="auto">
          <a:xfrm flipH="1" flipV="1">
            <a:off x="3563888" y="2132856"/>
            <a:ext cx="22322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Users\HOTO\Documents\00049 LUGUMU\00002 LUGUMU  Fotos\Fasnachtsfotos 10. Oktober 2016\2005\2005 7.jpg"/>
          <p:cNvPicPr>
            <a:picLocks noChangeAspect="1" noChangeArrowheads="1"/>
          </p:cNvPicPr>
          <p:nvPr/>
        </p:nvPicPr>
        <p:blipFill>
          <a:blip r:embed="rId3" cstate="print"/>
          <a:srcRect l="6517" t="2325" r="12018" b="4678"/>
          <a:stretch>
            <a:fillRect/>
          </a:stretch>
        </p:blipFill>
        <p:spPr bwMode="auto">
          <a:xfrm>
            <a:off x="2411760" y="0"/>
            <a:ext cx="4365485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4077072"/>
            <a:ext cx="8229600" cy="1143000"/>
          </a:xfrm>
        </p:spPr>
        <p:txBody>
          <a:bodyPr>
            <a:noAutofit/>
          </a:bodyPr>
          <a:lstStyle/>
          <a:p>
            <a:r>
              <a:rPr lang="de-CH" sz="9600" b="1" dirty="0" smtClean="0">
                <a:solidFill>
                  <a:srgbClr val="FF0000"/>
                </a:solidFill>
              </a:rPr>
              <a:t>So das war‘s</a:t>
            </a:r>
            <a:endParaRPr lang="de-CH" sz="96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7683500" cy="3365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9168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/>
            </a:r>
            <a:br>
              <a:rPr lang="de-CH" dirty="0" smtClean="0"/>
            </a:br>
            <a:r>
              <a:rPr lang="de-CH" sz="5300" dirty="0" smtClean="0">
                <a:solidFill>
                  <a:srgbClr val="FF0000"/>
                </a:solidFill>
                <a:latin typeface="Blackadder ITC" pitchFamily="82" charset="0"/>
              </a:rPr>
              <a:t>Keilschriftzeichen,</a:t>
            </a:r>
            <a:r>
              <a:rPr lang="de-CH" sz="5300" dirty="0" smtClean="0"/>
              <a:t/>
            </a:r>
            <a:br>
              <a:rPr lang="de-CH" sz="5300" dirty="0" smtClean="0"/>
            </a:br>
            <a:r>
              <a:rPr lang="de-CH" sz="5300" dirty="0" smtClean="0"/>
              <a:t/>
            </a:r>
            <a:br>
              <a:rPr lang="de-CH" sz="5300" dirty="0" smtClean="0"/>
            </a:br>
            <a:r>
              <a:rPr lang="de-CH" sz="5300" dirty="0" smtClean="0">
                <a:solidFill>
                  <a:schemeClr val="tx2">
                    <a:lumMod val="75000"/>
                  </a:schemeClr>
                </a:solidFill>
                <a:latin typeface="Blackadder ITC" pitchFamily="82" charset="0"/>
              </a:rPr>
              <a:t>die erst 1561 Jahre später in Sumer in </a:t>
            </a:r>
            <a:r>
              <a:rPr lang="de-CH" sz="5300" dirty="0" err="1" smtClean="0">
                <a:solidFill>
                  <a:schemeClr val="tx2">
                    <a:lumMod val="75000"/>
                  </a:schemeClr>
                </a:solidFill>
                <a:latin typeface="Blackadder ITC" pitchFamily="82" charset="0"/>
              </a:rPr>
              <a:t>Mesopothamien</a:t>
            </a:r>
            <a:r>
              <a:rPr lang="de-CH" sz="5300" dirty="0" smtClean="0">
                <a:solidFill>
                  <a:schemeClr val="tx2">
                    <a:lumMod val="75000"/>
                  </a:schemeClr>
                </a:solidFill>
                <a:latin typeface="Blackadder ITC" pitchFamily="82" charset="0"/>
              </a:rPr>
              <a:t> erfunden werden ?</a:t>
            </a:r>
            <a:endParaRPr lang="de-CH" sz="5300" dirty="0">
              <a:solidFill>
                <a:schemeClr val="tx2">
                  <a:lumMod val="75000"/>
                </a:schemeClr>
              </a:solidFill>
              <a:latin typeface="Blackadder ITC" pitchFamily="82" charset="0"/>
            </a:endParaRPr>
          </a:p>
        </p:txBody>
      </p:sp>
      <p:pic>
        <p:nvPicPr>
          <p:cNvPr id="4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196752"/>
            <a:ext cx="8229600" cy="1143000"/>
          </a:xfrm>
        </p:spPr>
        <p:txBody>
          <a:bodyPr>
            <a:noAutofit/>
          </a:bodyPr>
          <a:lstStyle/>
          <a:p>
            <a:r>
              <a:rPr lang="de-CH" sz="7200" dirty="0" smtClean="0">
                <a:latin typeface="Blackadder ITC" pitchFamily="82" charset="0"/>
              </a:rPr>
              <a:t>Wir müssen wohl</a:t>
            </a:r>
            <a:endParaRPr lang="de-CH" sz="7200" dirty="0">
              <a:latin typeface="Blackadder ITC" pitchFamily="82" charset="0"/>
            </a:endParaRPr>
          </a:p>
        </p:txBody>
      </p:sp>
      <p:pic>
        <p:nvPicPr>
          <p:cNvPr id="4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  <p:sp>
        <p:nvSpPr>
          <p:cNvPr id="5" name="Rechteck 4"/>
          <p:cNvSpPr/>
          <p:nvPr/>
        </p:nvSpPr>
        <p:spPr>
          <a:xfrm>
            <a:off x="3851920" y="2132856"/>
            <a:ext cx="6192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9600" dirty="0" smtClean="0">
                <a:solidFill>
                  <a:srgbClr val="FF0000"/>
                </a:solidFill>
                <a:latin typeface="Blackadder ITC" pitchFamily="82" charset="0"/>
              </a:rPr>
              <a:t>80</a:t>
            </a:r>
            <a:endParaRPr lang="de-CH" sz="9600" dirty="0">
              <a:solidFill>
                <a:srgbClr val="FF0000"/>
              </a:solidFill>
              <a:latin typeface="Blackadder ITC" pitchFamily="82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95536" y="41490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7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lackadder ITC" pitchFamily="82" charset="0"/>
                <a:ea typeface="+mj-ea"/>
                <a:cs typeface="+mj-cs"/>
              </a:rPr>
              <a:t>werdem</a:t>
            </a:r>
            <a:r>
              <a:rPr kumimoji="0" lang="de-CH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lackadder ITC" pitchFamily="82" charset="0"/>
                <a:ea typeface="+mj-ea"/>
                <a:cs typeface="+mj-cs"/>
              </a:rPr>
              <a:t>, um dieses Rätsel endgültig zu lösen!</a:t>
            </a:r>
            <a:endParaRPr kumimoji="0" lang="de-CH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lackadder ITC" pitchFamily="82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2924944"/>
            <a:ext cx="8229600" cy="1143000"/>
          </a:xfrm>
        </p:spPr>
        <p:txBody>
          <a:bodyPr>
            <a:noAutofit/>
          </a:bodyPr>
          <a:lstStyle/>
          <a:p>
            <a:r>
              <a:rPr lang="de-CH" sz="7200" dirty="0" smtClean="0">
                <a:latin typeface="Blackadder ITC" pitchFamily="82" charset="0"/>
              </a:rPr>
              <a:t>Sind wir mal gespannt was wir im Jahre 2027 dazu zu sagen haben werden!</a:t>
            </a:r>
            <a:endParaRPr lang="de-CH" sz="7200" dirty="0">
              <a:latin typeface="Blackadder ITC" pitchFamily="82" charset="0"/>
            </a:endParaRPr>
          </a:p>
        </p:txBody>
      </p:sp>
      <p:pic>
        <p:nvPicPr>
          <p:cNvPr id="4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4437112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de-CH" sz="4800" b="1" dirty="0" smtClean="0">
                <a:solidFill>
                  <a:srgbClr val="FF0000"/>
                </a:solidFill>
              </a:rPr>
              <a:t>So das war‘s nun aber </a:t>
            </a:r>
            <a:r>
              <a:rPr lang="de-CH" sz="4800" b="1" dirty="0" smtClean="0">
                <a:solidFill>
                  <a:srgbClr val="FF0000"/>
                </a:solidFill>
              </a:rPr>
              <a:t>wirklich   				?</a:t>
            </a:r>
            <a:endParaRPr lang="de-CH" sz="4800" dirty="0"/>
          </a:p>
        </p:txBody>
      </p:sp>
      <p:pic>
        <p:nvPicPr>
          <p:cNvPr id="4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7683500" cy="3365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49419" t="31199" r="28225" b="40001"/>
          <a:stretch>
            <a:fillRect/>
          </a:stretch>
        </p:blipFill>
        <p:spPr bwMode="auto">
          <a:xfrm>
            <a:off x="2843808" y="124211"/>
            <a:ext cx="3528392" cy="668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1143000"/>
          </a:xfrm>
        </p:spPr>
        <p:txBody>
          <a:bodyPr>
            <a:noAutofit/>
          </a:bodyPr>
          <a:lstStyle/>
          <a:p>
            <a:r>
              <a:rPr lang="de-CH" sz="9600" dirty="0" smtClean="0">
                <a:solidFill>
                  <a:srgbClr val="FF0000"/>
                </a:solidFill>
                <a:latin typeface="Blackadder ITC" pitchFamily="82" charset="0"/>
              </a:rPr>
              <a:t>Neue heisse Spur</a:t>
            </a:r>
            <a:endParaRPr lang="de-CH" sz="9600" dirty="0">
              <a:solidFill>
                <a:srgbClr val="FF0000"/>
              </a:solidFill>
              <a:latin typeface="Blackadder ITC" pitchFamily="82" charset="0"/>
            </a:endParaRPr>
          </a:p>
        </p:txBody>
      </p:sp>
      <p:pic>
        <p:nvPicPr>
          <p:cNvPr id="4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45902" r="44262" b="97771"/>
          <a:stretch>
            <a:fillRect/>
          </a:stretch>
        </p:blipFill>
        <p:spPr bwMode="auto">
          <a:xfrm>
            <a:off x="899592" y="4365104"/>
            <a:ext cx="3384376" cy="112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83607" t="743" r="1093" b="98019"/>
          <a:stretch>
            <a:fillRect/>
          </a:stretch>
        </p:blipFill>
        <p:spPr bwMode="auto">
          <a:xfrm>
            <a:off x="4860032" y="5085184"/>
            <a:ext cx="302433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hteck 6"/>
          <p:cNvSpPr/>
          <p:nvPr/>
        </p:nvSpPr>
        <p:spPr>
          <a:xfrm>
            <a:off x="2915816" y="3717032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3600" b="1" dirty="0" smtClean="0">
                <a:solidFill>
                  <a:srgbClr val="00B0F0"/>
                </a:solidFill>
                <a:latin typeface="Blackadder ITC" pitchFamily="82" charset="0"/>
              </a:rPr>
              <a:t>Nach neun Monaten</a:t>
            </a:r>
            <a:endParaRPr lang="de-CH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88640"/>
            <a:ext cx="4392487" cy="6460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Gleichschenkliges Dreieck 5"/>
          <p:cNvSpPr/>
          <p:nvPr/>
        </p:nvSpPr>
        <p:spPr>
          <a:xfrm>
            <a:off x="4644008" y="404664"/>
            <a:ext cx="484640" cy="720080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Gleichschenkliges Dreieck 6"/>
          <p:cNvSpPr/>
          <p:nvPr/>
        </p:nvSpPr>
        <p:spPr>
          <a:xfrm rot="16200000">
            <a:off x="6057872" y="1439072"/>
            <a:ext cx="484640" cy="7200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Gleichschenkliges Dreieck 7"/>
          <p:cNvSpPr/>
          <p:nvPr/>
        </p:nvSpPr>
        <p:spPr>
          <a:xfrm>
            <a:off x="6300192" y="404664"/>
            <a:ext cx="484640" cy="720080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88640"/>
            <a:ext cx="4392488" cy="646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Gleichschenkliges Dreieck 9"/>
          <p:cNvSpPr/>
          <p:nvPr/>
        </p:nvSpPr>
        <p:spPr>
          <a:xfrm rot="5400000">
            <a:off x="3501588" y="1043028"/>
            <a:ext cx="1034408" cy="148587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1816" t="18085" r="25999" b="58537"/>
          <a:stretch>
            <a:fillRect/>
          </a:stretch>
        </p:blipFill>
        <p:spPr bwMode="auto">
          <a:xfrm>
            <a:off x="2843808" y="260648"/>
            <a:ext cx="4104456" cy="636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  <p:sp>
        <p:nvSpPr>
          <p:cNvPr id="7" name="Gleichschenkliges Dreieck 6"/>
          <p:cNvSpPr/>
          <p:nvPr/>
        </p:nvSpPr>
        <p:spPr>
          <a:xfrm rot="19573864">
            <a:off x="6518597" y="3961819"/>
            <a:ext cx="1492752" cy="2016224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OTO\Tonis Wechselträger Privat\Der neueste Stand der eigenen Bilder\unben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37143" cy="936104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1177" b="48801"/>
          <a:stretch>
            <a:fillRect/>
          </a:stretch>
        </p:blipFill>
        <p:spPr bwMode="auto">
          <a:xfrm>
            <a:off x="1619672" y="980728"/>
            <a:ext cx="604780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Gleichschenkliges Dreieck 7"/>
          <p:cNvSpPr/>
          <p:nvPr/>
        </p:nvSpPr>
        <p:spPr>
          <a:xfrm rot="2139083">
            <a:off x="1198907" y="3609906"/>
            <a:ext cx="1060704" cy="1368152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4768" t="26183" r="72112" b="70400"/>
          <a:stretch>
            <a:fillRect/>
          </a:stretch>
        </p:blipFill>
        <p:spPr bwMode="auto">
          <a:xfrm>
            <a:off x="3275856" y="2996952"/>
            <a:ext cx="5328592" cy="115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338</Words>
  <Application>Microsoft Office PowerPoint</Application>
  <PresentationFormat>Bildschirmpräsentation (4:3)</PresentationFormat>
  <Paragraphs>51</Paragraphs>
  <Slides>49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49</vt:i4>
      </vt:variant>
    </vt:vector>
  </HeadingPairs>
  <TitlesOfParts>
    <vt:vector size="50" baseType="lpstr">
      <vt:lpstr>Larissa-Design</vt:lpstr>
      <vt:lpstr>PowerPoint-Präsentation</vt:lpstr>
      <vt:lpstr>PowerPoint-Präsentation</vt:lpstr>
      <vt:lpstr>Eine erste Spur,  die absolut aufhorchen lässt:</vt:lpstr>
      <vt:lpstr>PowerPoint-Präsentation</vt:lpstr>
      <vt:lpstr>PowerPoint-Präsentation</vt:lpstr>
      <vt:lpstr>Neue heisse Spur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Die Papyrusse sind übrigens an der frischen Luft sofort zerfallen </vt:lpstr>
      <vt:lpstr>Die Logische Folgerung aus den bisherigen akribischen Beobachtungen</vt:lpstr>
      <vt:lpstr>PowerPoint-Präsentation</vt:lpstr>
      <vt:lpstr>PowerPoint-Präsentation</vt:lpstr>
      <vt:lpstr>Wo Hieroglyphen auftauchen, ist der STEIN von ROSETTE  nicht weit</vt:lpstr>
      <vt:lpstr>PowerPoint-Präsentation</vt:lpstr>
      <vt:lpstr>1799 durch napoleonische Truppen in Ägypten entdeckt, ermöglichte er 1822 erstmals das Lesen der ägyptischen Hierogyphen</vt:lpstr>
      <vt:lpstr>Zuunterst ist ein Text in Griechisch verfasst</vt:lpstr>
      <vt:lpstr>Auf dem Stein von Rosette sind die  Zeichen  IIII  IIIIIII  I  I  als Zahlen 4 7 1 1 zu erkennen. Damit im Zusammenhang  ist die Rede von König Djoser der 2764 vor Christus lebte. </vt:lpstr>
      <vt:lpstr>Die Verbindung zu uns ist somit gefunden !!</vt:lpstr>
      <vt:lpstr>1947 – 4711  ergibt  2764 v. Christus</vt:lpstr>
      <vt:lpstr> </vt:lpstr>
      <vt:lpstr>Eine neue heisse Spur</vt:lpstr>
      <vt:lpstr>PowerPoint-Präsentation</vt:lpstr>
      <vt:lpstr>PowerPoint-Präsentation</vt:lpstr>
      <vt:lpstr>PowerPoint-Präsentation</vt:lpstr>
      <vt:lpstr>die Verkörperung des Gottes </vt:lpstr>
      <vt:lpstr>PowerPoint-Präsentation</vt:lpstr>
      <vt:lpstr>Ein Tambourmajor der schönsten Art</vt:lpstr>
      <vt:lpstr>Nachdem nun diese erste Sache geklärt ist, folgt nun die grosse Frage, warum die Zahl  IIII  IIIIIII  I  I auch auf dem Stein von 2764 vor Christus  eingemeisselt wurde</vt:lpstr>
      <vt:lpstr>PowerPoint-Präsentation</vt:lpstr>
      <vt:lpstr>PowerPoint-Präsentation</vt:lpstr>
      <vt:lpstr>Im alten Babylon sind auf einem Stein Keilschriftzeichen eingemeiselt,  die bei einem sehr genauen Beobachten  folgendes zeigen:</vt:lpstr>
      <vt:lpstr>PowerPoint-Präsentation</vt:lpstr>
      <vt:lpstr>PowerPoint-Präsentation</vt:lpstr>
      <vt:lpstr>Damit aber noch nicht genug</vt:lpstr>
      <vt:lpstr>PowerPoint-Präsentation</vt:lpstr>
      <vt:lpstr>PowerPoint-Präsentation</vt:lpstr>
      <vt:lpstr>PowerPoint-Präsentation</vt:lpstr>
      <vt:lpstr>PowerPoint-Präsentation</vt:lpstr>
      <vt:lpstr>So das war‘s</vt:lpstr>
      <vt:lpstr>aber</vt:lpstr>
      <vt:lpstr>Ein grosses Rätsel bleibt:</vt:lpstr>
      <vt:lpstr>   Keilschriftzeichen,  die erst 1561 Jahre später in Sumer in Mesopothamien erfunden werden ?</vt:lpstr>
      <vt:lpstr>Wir müssen wohl</vt:lpstr>
      <vt:lpstr>Sind wir mal gespannt was wir im Jahre 2027 dazu zu sagen haben werden!</vt:lpstr>
      <vt:lpstr>PowerPoint-Präsentation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HOTO</dc:creator>
  <cp:lastModifiedBy>HOTO</cp:lastModifiedBy>
  <cp:revision>55</cp:revision>
  <dcterms:created xsi:type="dcterms:W3CDTF">2012-01-29T10:12:55Z</dcterms:created>
  <dcterms:modified xsi:type="dcterms:W3CDTF">2017-01-23T09:21:22Z</dcterms:modified>
</cp:coreProperties>
</file>